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87" r:id="rId3"/>
    <p:sldId id="284" r:id="rId4"/>
    <p:sldId id="285" r:id="rId5"/>
    <p:sldId id="286" r:id="rId6"/>
    <p:sldId id="288" r:id="rId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76839B-ABEB-404F-8F6D-D86ADEBD58BC}" type="datetimeFigureOut">
              <a:rPr lang="ru-RU"/>
              <a:pPr>
                <a:defRPr/>
              </a:pPr>
              <a:t>17.09.2016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8F97E2A-A7B8-4745-81AE-F0788F2C8D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4288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88340-5698-4C36-887E-EAA0168F88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531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28CD-F561-4555-8E44-7AADC7670A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7596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31FAA-2C10-4324-8F48-9E7231C2A2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708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9192B-2EC2-467D-ACE3-A90F1DA8D1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303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78883-A3BF-44B9-BB83-150D7B6EF1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751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13342-6C7C-4BEC-AC6F-AAA4833F6E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264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6FB64-1EB7-4E3C-8EE8-FF8B7EC9EB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085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87A05-FAAF-4FB3-AD9E-A69C3F2234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405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C9F07-8B23-41D8-8EB5-5DDB2CEACE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361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5439C-678F-4EF9-A17C-74954F48B4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29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9DD47-475C-4136-ABF0-4E0840742D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965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18AA7E5-D6CD-441C-9FC1-63BE60651D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slide" Target="slide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52413" y="0"/>
            <a:ext cx="8715376" cy="216058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Тема: «Сочетания»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14475" y="2552700"/>
            <a:ext cx="6913563" cy="1752600"/>
          </a:xfrm>
        </p:spPr>
        <p:txBody>
          <a:bodyPr/>
          <a:lstStyle/>
          <a:p>
            <a:pPr algn="r">
              <a:spcAft>
                <a:spcPts val="675"/>
              </a:spcAft>
            </a:pPr>
            <a:r>
              <a:rPr lang="ru-RU" altLang="ru-RU" sz="2400" b="1" i="1" smtClean="0">
                <a:latin typeface="Arial Black" panose="020B0A04020102020204" pitchFamily="34" charset="0"/>
              </a:rPr>
              <a:t>"Мудрость не дана человеку от рождения: </a:t>
            </a:r>
          </a:p>
          <a:p>
            <a:pPr algn="r">
              <a:spcAft>
                <a:spcPts val="675"/>
              </a:spcAft>
            </a:pPr>
            <a:r>
              <a:rPr lang="ru-RU" altLang="ru-RU" sz="2400" b="1" i="1" smtClean="0">
                <a:latin typeface="Arial Black" panose="020B0A04020102020204" pitchFamily="34" charset="0"/>
              </a:rPr>
              <a:t>она приобретается учением!"</a:t>
            </a:r>
            <a:endParaRPr lang="ru-RU" altLang="ru-RU" sz="2000" smtClean="0">
              <a:latin typeface="Arial Black" panose="020B0A04020102020204" pitchFamily="34" charset="0"/>
            </a:endParaRPr>
          </a:p>
          <a:p>
            <a:pPr algn="r">
              <a:lnSpc>
                <a:spcPts val="1500"/>
              </a:lnSpc>
              <a:spcAft>
                <a:spcPts val="675"/>
              </a:spcAft>
            </a:pPr>
            <a:r>
              <a:rPr lang="ru-RU" altLang="ru-RU" sz="2400" b="1" i="1" smtClean="0">
                <a:latin typeface="Arial Black" panose="020B0A04020102020204" pitchFamily="34" charset="0"/>
              </a:rPr>
              <a:t>Н.И. Лобачевский</a:t>
            </a:r>
            <a:endParaRPr lang="ru-RU" altLang="ru-RU" sz="2000" smtClean="0">
              <a:latin typeface="Arial Black" panose="020B0A0402010202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400" smtClean="0"/>
          </a:p>
        </p:txBody>
      </p:sp>
      <p:pic>
        <p:nvPicPr>
          <p:cNvPr id="3076" name="Picture 20" descr="C:\Users\Кузнецовы\Desktop\августовка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>
                <a:solidFill>
                  <a:srgbClr val="FF0000"/>
                </a:solidFill>
                <a:latin typeface="Arial Black" panose="020B0A04020102020204" pitchFamily="34" charset="0"/>
              </a:rPr>
              <a:t>Разминка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8538" y="1751013"/>
            <a:ext cx="4679950" cy="1128712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b="1" dirty="0"/>
              <a:t>Вычислить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704975" y="265113"/>
            <a:ext cx="7234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02" name="Объект 6"/>
          <p:cNvGraphicFramePr>
            <a:graphicFrameLocks noChangeAspect="1"/>
          </p:cNvGraphicFramePr>
          <p:nvPr/>
        </p:nvGraphicFramePr>
        <p:xfrm>
          <a:off x="2640013" y="2584450"/>
          <a:ext cx="3935412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Уравнение" r:id="rId3" imgW="761669" imgH="444307" progId="Equation.3">
                  <p:embed/>
                </p:oleObj>
              </mc:Choice>
              <mc:Fallback>
                <p:oleObj name="Уравнение" r:id="rId3" imgW="761669" imgH="444307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2584450"/>
                        <a:ext cx="3935412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11525" y="4868863"/>
            <a:ext cx="25939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lnSpc>
                <a:spcPts val="1500"/>
              </a:lnSpc>
              <a:spcBef>
                <a:spcPct val="0"/>
              </a:spcBef>
              <a:spcAft>
                <a:spcPts val="675"/>
              </a:spcAft>
              <a:buFontTx/>
              <a:buNone/>
            </a:pPr>
            <a:r>
              <a:rPr lang="ru-RU" altLang="ru-RU" sz="2800" b="1"/>
              <a:t>а) (50)     б) (20)</a:t>
            </a:r>
            <a:endParaRPr lang="ru-RU" altLang="ru-RU" sz="2800" b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11263" y="0"/>
            <a:ext cx="6778625" cy="1125538"/>
          </a:xfrm>
        </p:spPr>
        <p:txBody>
          <a:bodyPr/>
          <a:lstStyle/>
          <a:p>
            <a:r>
              <a:rPr lang="ru-RU" altLang="ru-RU" sz="3200" smtClean="0">
                <a:solidFill>
                  <a:srgbClr val="FF0000"/>
                </a:solidFill>
                <a:latin typeface="Arial Black" panose="020B0A04020102020204" pitchFamily="34" charset="0"/>
              </a:rPr>
              <a:t>Разминка</a:t>
            </a:r>
            <a:endParaRPr lang="ru-RU" altLang="ru-RU" smtClean="0"/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457200" y="776288"/>
            <a:ext cx="8229600" cy="4525962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ru-RU" b="1" smtClean="0"/>
              <a:t>На окружности отметили 5 точек: </a:t>
            </a:r>
          </a:p>
          <a:p>
            <a:pPr marL="0" indent="0" algn="ctr">
              <a:buFontTx/>
              <a:buNone/>
            </a:pPr>
            <a:r>
              <a:rPr lang="ru-RU" altLang="ru-RU" b="1" smtClean="0"/>
              <a:t>A; B; C; D; Е.</a:t>
            </a:r>
          </a:p>
          <a:p>
            <a:pPr marL="0" indent="0" algn="ctr">
              <a:buFontTx/>
              <a:buNone/>
            </a:pPr>
            <a:r>
              <a:rPr lang="ru-RU" altLang="ru-RU" b="1" smtClean="0"/>
              <a:t>Сколько получится отрезков, если соединить каждую точку с каждой? </a:t>
            </a:r>
          </a:p>
        </p:txBody>
      </p:sp>
      <p:pic>
        <p:nvPicPr>
          <p:cNvPr id="512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105150"/>
            <a:ext cx="2232025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9" name="Объект 8">
            <a:hlinkClick r:id="rId4" action="ppaction://hlinksldjump"/>
          </p:cNvPr>
          <p:cNvGraphicFramePr>
            <a:graphicFrameLocks noChangeAspect="1"/>
          </p:cNvGraphicFramePr>
          <p:nvPr/>
        </p:nvGraphicFramePr>
        <p:xfrm>
          <a:off x="3484563" y="5622925"/>
          <a:ext cx="200501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Уравнение" r:id="rId5" imgW="520474" imgH="241195" progId="Equation.3">
                  <p:embed/>
                </p:oleObj>
              </mc:Choice>
              <mc:Fallback>
                <p:oleObj name="Уравнение" r:id="rId5" imgW="520474" imgH="241195" progId="Equation.3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4563" y="5622925"/>
                        <a:ext cx="2005012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>
                <a:solidFill>
                  <a:srgbClr val="FF0000"/>
                </a:solidFill>
                <a:latin typeface="Arial Black" panose="020B0A04020102020204" pitchFamily="34" charset="0"/>
              </a:rPr>
              <a:t>Разминка</a:t>
            </a:r>
            <a:endParaRPr lang="ru-RU" altLang="ru-RU" smtClean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r>
              <a:rPr lang="ru-RU" altLang="ru-RU" smtClean="0">
                <a:latin typeface="Arial Black" panose="020B0A04020102020204" pitchFamily="34" charset="0"/>
              </a:rPr>
              <a:t>Сколькими различными способами можно распределить между 5 лицами две различные путевки в санаторий?</a:t>
            </a:r>
          </a:p>
        </p:txBody>
      </p:sp>
      <p:graphicFrame>
        <p:nvGraphicFramePr>
          <p:cNvPr id="5" name="Объект 4">
            <a:hlinkClick r:id="rId3" action="ppaction://hlinksldjump"/>
          </p:cNvPr>
          <p:cNvGraphicFramePr>
            <a:graphicFrameLocks noChangeAspect="1"/>
          </p:cNvGraphicFramePr>
          <p:nvPr/>
        </p:nvGraphicFramePr>
        <p:xfrm>
          <a:off x="3570288" y="4005263"/>
          <a:ext cx="20034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Уравнение" r:id="rId4" imgW="520474" imgH="241195" progId="Equation.3">
                  <p:embed/>
                </p:oleObj>
              </mc:Choice>
              <mc:Fallback>
                <p:oleObj name="Уравнение" r:id="rId4" imgW="520474" imgH="241195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288" y="4005263"/>
                        <a:ext cx="200342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>
                <a:solidFill>
                  <a:srgbClr val="FF0000"/>
                </a:solidFill>
                <a:latin typeface="Arial Black" panose="020B0A04020102020204" pitchFamily="34" charset="0"/>
              </a:rPr>
              <a:t>Разминка</a:t>
            </a:r>
            <a:endParaRPr lang="ru-RU" altLang="ru-RU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14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ru-RU" smtClean="0">
                <a:latin typeface="Arial Black" panose="020B0A04020102020204" pitchFamily="34" charset="0"/>
              </a:rPr>
              <a:t>Сколькими способами можно распределить две одинаковые путевки между 6 лицами?</a:t>
            </a: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5" name="Объект 4">
            <a:hlinkClick r:id="rId3" action="ppaction://hlinksldjump"/>
          </p:cNvPr>
          <p:cNvGraphicFramePr>
            <a:graphicFrameLocks noChangeAspect="1"/>
          </p:cNvGraphicFramePr>
          <p:nvPr/>
        </p:nvGraphicFramePr>
        <p:xfrm>
          <a:off x="3462338" y="3573463"/>
          <a:ext cx="221932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Уравнение" r:id="rId4" imgW="520474" imgH="241195" progId="Equation.3">
                  <p:embed/>
                </p:oleObj>
              </mc:Choice>
              <mc:Fallback>
                <p:oleObj name="Уравнение" r:id="rId4" imgW="520474" imgH="241195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3573463"/>
                        <a:ext cx="221932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>
                <a:solidFill>
                  <a:srgbClr val="FF0000"/>
                </a:solidFill>
                <a:latin typeface="Arial Black" panose="020B0A04020102020204" pitchFamily="34" charset="0"/>
              </a:rPr>
              <a:t>Рефлексия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r>
              <a:rPr lang="ru-RU" altLang="ru-RU" smtClean="0">
                <a:latin typeface="Arial Black" panose="020B0A04020102020204" pitchFamily="34" charset="0"/>
              </a:rPr>
              <a:t>Мне понравился урок, но …</a:t>
            </a:r>
            <a:endParaRPr lang="ru-RU" altLang="ru-RU" sz="2800" smtClean="0">
              <a:latin typeface="Arial Black" panose="020B0A040201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altLang="ru-RU" smtClean="0">
                <a:latin typeface="Arial Black" panose="020B0A04020102020204" pitchFamily="34" charset="0"/>
              </a:rPr>
              <a:t>Для меня тема трудная, вот если бы …</a:t>
            </a:r>
            <a:endParaRPr lang="ru-RU" altLang="ru-RU" sz="2800" smtClean="0">
              <a:latin typeface="Arial Black" panose="020B0A04020102020204" pitchFamily="34" charset="0"/>
            </a:endParaRPr>
          </a:p>
          <a:p>
            <a:r>
              <a:rPr lang="ru-RU" altLang="ru-RU" smtClean="0">
                <a:latin typeface="Arial Black" panose="020B0A04020102020204" pitchFamily="34" charset="0"/>
              </a:rPr>
              <a:t>Для меня тема легкая, и я </a:t>
            </a:r>
            <a:r>
              <a:rPr lang="ru-RU" altLang="ru-RU" smtClean="0"/>
              <a:t>…</a:t>
            </a:r>
            <a:endParaRPr lang="ru-RU" altLang="ru-RU" sz="2800" smtClean="0">
              <a:latin typeface="Calibri" panose="020F0502020204030204" pitchFamily="34" charset="0"/>
            </a:endParaRP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111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Calibri</vt:lpstr>
      <vt:lpstr>Arial Black</vt:lpstr>
      <vt:lpstr>Оформление по умолчанию</vt:lpstr>
      <vt:lpstr>Microsoft Equation 3.0</vt:lpstr>
      <vt:lpstr>Тема: «Сочетания»</vt:lpstr>
      <vt:lpstr>Разминка</vt:lpstr>
      <vt:lpstr>Разминка</vt:lpstr>
      <vt:lpstr>Разминка</vt:lpstr>
      <vt:lpstr>Разминка</vt:lpstr>
      <vt:lpstr>Рефлексия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Ludmila</cp:lastModifiedBy>
  <cp:revision>148</cp:revision>
  <dcterms:created xsi:type="dcterms:W3CDTF">2012-08-12T16:04:58Z</dcterms:created>
  <dcterms:modified xsi:type="dcterms:W3CDTF">2016-09-17T18:22:46Z</dcterms:modified>
</cp:coreProperties>
</file>